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33" r:id="rId2"/>
    <p:sldId id="334" r:id="rId3"/>
    <p:sldId id="335" r:id="rId4"/>
    <p:sldId id="33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96" autoAdjust="0"/>
    <p:restoredTop sz="94660"/>
  </p:normalViewPr>
  <p:slideViewPr>
    <p:cSldViewPr snapToGrid="0">
      <p:cViewPr varScale="1">
        <p:scale>
          <a:sx n="95" d="100"/>
          <a:sy n="95" d="100"/>
        </p:scale>
        <p:origin x="1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3.jp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6/6/2021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6/6/2021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Pseudorandom Thresholding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Pseudorandom thresholding is an image halftoning method that created to solve the issue of false contours, which are created when using gray-level binary fonts. A matrix know as dither matrix is used, which can be calculated recursively if its size is a power of 2. Such a matrix contains integer elements, known as thresholds, that must be scaled before being applied to the image. Each pixel value is compared to an appropriate threshold (in an ordered manner) and depending on the result, it is set to either black or white.</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pseudorandom thresholding on a </a:t>
            </a:r>
            <a:r>
              <a:rPr lang="en-US" sz="2800" b="0">
                <a:solidFill>
                  <a:schemeClr val="tx1"/>
                </a:solidFill>
                <a:cs typeface="Arial" panose="020B0604020202020204" pitchFamily="34" charset="0"/>
              </a:rPr>
              <a:t>grayscale image.</a:t>
            </a:r>
            <a:endParaRPr lang="en-US" sz="2800" b="0" dirty="0">
              <a:solidFill>
                <a:schemeClr val="tx1"/>
              </a:solidFill>
              <a:cs typeface="Arial" panose="020B0604020202020204" pitchFamily="34" charset="0"/>
            </a:endParaRPr>
          </a:p>
        </p:txBody>
      </p:sp>
      <p:sp>
        <p:nvSpPr>
          <p:cNvPr id="6" name="Τίτλος 1">
            <a:extLst>
              <a:ext uri="{FF2B5EF4-FFF2-40B4-BE49-F238E27FC236}">
                <a16:creationId xmlns:a16="http://schemas.microsoft.com/office/drawing/2014/main" id="{8051597F-D779-40A0-979E-5AF77D05D504}"/>
              </a:ext>
            </a:extLst>
          </p:cNvPr>
          <p:cNvSpPr>
            <a:spLocks noGrp="1"/>
          </p:cNvSpPr>
          <p:nvPr>
            <p:ph type="title"/>
          </p:nvPr>
        </p:nvSpPr>
        <p:spPr bwMode="auto">
          <a:xfrm>
            <a:off x="266605" y="313246"/>
            <a:ext cx="9073008" cy="713433"/>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spTree>
    <p:extLst>
      <p:ext uri="{BB962C8B-B14F-4D97-AF65-F5344CB8AC3E}">
        <p14:creationId xmlns:p14="http://schemas.microsoft.com/office/powerpoint/2010/main" val="1565906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Pseudorandom Thresholding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grayscale image and the size of the dither matrix which will include the thresholds that will be applied to the image. It then calculates the elements of the dither matrix and scales them to the range of [0, 255]. Afterwards, it compares each pixel value to an element of the dither matrix (a modulo operation is used in order to ensure that each element of the dither matrix is used in an orderly manner) and based on the result it changes the current pixel value to either 0 or 255.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it returns the halftoned image and displays it alongside the original one.</a:t>
            </a:r>
          </a:p>
        </p:txBody>
      </p:sp>
      <p:sp>
        <p:nvSpPr>
          <p:cNvPr id="7" name="Τίτλος 1">
            <a:extLst>
              <a:ext uri="{FF2B5EF4-FFF2-40B4-BE49-F238E27FC236}">
                <a16:creationId xmlns:a16="http://schemas.microsoft.com/office/drawing/2014/main" id="{A7E10303-C611-4C7E-B98A-D267F531E675}"/>
              </a:ext>
            </a:extLst>
          </p:cNvPr>
          <p:cNvSpPr>
            <a:spLocks noGrp="1"/>
          </p:cNvSpPr>
          <p:nvPr>
            <p:ph type="title"/>
          </p:nvPr>
        </p:nvSpPr>
        <p:spPr bwMode="auto">
          <a:xfrm>
            <a:off x="266605" y="313246"/>
            <a:ext cx="9073008" cy="713433"/>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spTree>
    <p:extLst>
      <p:ext uri="{BB962C8B-B14F-4D97-AF65-F5344CB8AC3E}">
        <p14:creationId xmlns:p14="http://schemas.microsoft.com/office/powerpoint/2010/main" val="61471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Pseudorandom Thresholding</a:t>
            </a:r>
          </a:p>
          <a:p>
            <a:pPr marL="457200" indent="-457200" algn="l">
              <a:buFont typeface="Arial" panose="020B0604020202020204" pitchFamily="34" charset="0"/>
              <a:buChar char="•"/>
            </a:pPr>
            <a:endParaRPr lang="en-US" sz="2800" b="0" dirty="0">
              <a:solidFill>
                <a:srgbClr val="00B0F0"/>
              </a:solidFill>
              <a:cs typeface="Arial" panose="020B0604020202020204" pitchFamily="34" charset="0"/>
            </a:endParaRPr>
          </a:p>
        </p:txBody>
      </p:sp>
      <p:sp>
        <p:nvSpPr>
          <p:cNvPr id="8" name="TextBox 7">
            <a:extLst>
              <a:ext uri="{FF2B5EF4-FFF2-40B4-BE49-F238E27FC236}">
                <a16:creationId xmlns:a16="http://schemas.microsoft.com/office/drawing/2014/main" id="{4AC6A2C1-CEAC-4281-8E9E-E095142EB4DB}"/>
              </a:ext>
            </a:extLst>
          </p:cNvPr>
          <p:cNvSpPr txBox="1"/>
          <p:nvPr/>
        </p:nvSpPr>
        <p:spPr>
          <a:xfrm>
            <a:off x="2009011" y="5591313"/>
            <a:ext cx="4458775" cy="461665"/>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p:txBody>
      </p:sp>
      <p:sp>
        <p:nvSpPr>
          <p:cNvPr id="10" name="Τίτλος 1">
            <a:extLst>
              <a:ext uri="{FF2B5EF4-FFF2-40B4-BE49-F238E27FC236}">
                <a16:creationId xmlns:a16="http://schemas.microsoft.com/office/drawing/2014/main" id="{2FE6F661-1344-43AC-9DCC-CB0602F979E8}"/>
              </a:ext>
            </a:extLst>
          </p:cNvPr>
          <p:cNvSpPr>
            <a:spLocks noGrp="1"/>
          </p:cNvSpPr>
          <p:nvPr>
            <p:ph type="title"/>
          </p:nvPr>
        </p:nvSpPr>
        <p:spPr bwMode="auto">
          <a:xfrm>
            <a:off x="266605" y="313246"/>
            <a:ext cx="9073008" cy="713433"/>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pic>
        <p:nvPicPr>
          <p:cNvPr id="11" name="Picture 10" descr="A person wearing a hat&#10;&#10;Description automatically generated">
            <a:extLst>
              <a:ext uri="{FF2B5EF4-FFF2-40B4-BE49-F238E27FC236}">
                <a16:creationId xmlns:a16="http://schemas.microsoft.com/office/drawing/2014/main" id="{B6C87DDC-30CC-4278-8393-EDEAE4B29C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269" y="1848143"/>
            <a:ext cx="4906945" cy="3680209"/>
          </a:xfrm>
          <a:prstGeom prst="rect">
            <a:avLst/>
          </a:prstGeom>
        </p:spPr>
      </p:pic>
      <p:pic>
        <p:nvPicPr>
          <p:cNvPr id="13" name="Picture 12" descr="A person wearing a hat&#10;&#10;Description automatically generated with medium confidence">
            <a:extLst>
              <a:ext uri="{FF2B5EF4-FFF2-40B4-BE49-F238E27FC236}">
                <a16:creationId xmlns:a16="http://schemas.microsoft.com/office/drawing/2014/main" id="{1D2DAB04-E503-4671-8D08-7FBA68A6BC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2253" y="1848142"/>
            <a:ext cx="4906945" cy="3680209"/>
          </a:xfrm>
          <a:prstGeom prst="rect">
            <a:avLst/>
          </a:prstGeom>
        </p:spPr>
      </p:pic>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AFBBE4D7-42A4-4EBF-8D79-B52A32192D77}"/>
                  </a:ext>
                </a:extLst>
              </p:cNvPr>
              <p:cNvSpPr txBox="1"/>
              <p:nvPr/>
            </p:nvSpPr>
            <p:spPr>
              <a:xfrm>
                <a:off x="6822833" y="5649317"/>
                <a:ext cx="4866747"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an </a:t>
                </a:r>
                <a14:m>
                  <m:oMath xmlns:m="http://schemas.openxmlformats.org/officeDocument/2006/math">
                    <m:r>
                      <a:rPr lang="en-US" sz="2400" b="0" i="1" smtClean="0">
                        <a:latin typeface="Cambria Math" panose="02040503050406030204" pitchFamily="18" charset="0"/>
                        <a:cs typeface="Arial" panose="020B0604020202020204" pitchFamily="34" charset="0"/>
                      </a:rPr>
                      <m:t>8×8</m:t>
                    </m:r>
                  </m:oMath>
                </a14:m>
                <a:r>
                  <a:rPr lang="en-US" sz="2400" dirty="0">
                    <a:latin typeface="Arial" panose="020B0604020202020204" pitchFamily="34" charset="0"/>
                    <a:cs typeface="Arial" panose="020B0604020202020204" pitchFamily="34" charset="0"/>
                  </a:rPr>
                  <a:t> dither matrix.</a:t>
                </a:r>
              </a:p>
            </p:txBody>
          </p:sp>
        </mc:Choice>
        <mc:Fallback xmlns="">
          <p:sp>
            <p:nvSpPr>
              <p:cNvPr id="14" name="TextBox 13">
                <a:extLst>
                  <a:ext uri="{FF2B5EF4-FFF2-40B4-BE49-F238E27FC236}">
                    <a16:creationId xmlns:a16="http://schemas.microsoft.com/office/drawing/2014/main" id="{AFBBE4D7-42A4-4EBF-8D79-B52A32192D77}"/>
                  </a:ext>
                </a:extLst>
              </p:cNvPr>
              <p:cNvSpPr txBox="1">
                <a:spLocks noRot="1" noChangeAspect="1" noMove="1" noResize="1" noEditPoints="1" noAdjustHandles="1" noChangeArrowheads="1" noChangeShapeType="1" noTextEdit="1"/>
              </p:cNvSpPr>
              <p:nvPr/>
            </p:nvSpPr>
            <p:spPr>
              <a:xfrm>
                <a:off x="6822833" y="5649317"/>
                <a:ext cx="4866747" cy="830997"/>
              </a:xfrm>
              <a:prstGeom prst="rect">
                <a:avLst/>
              </a:prstGeom>
              <a:blipFill>
                <a:blip r:embed="rId4"/>
                <a:stretch>
                  <a:fillRect l="-1877" t="-5147" r="-1877" b="-16912"/>
                </a:stretch>
              </a:blipFill>
            </p:spPr>
            <p:txBody>
              <a:bodyPr/>
              <a:lstStyle/>
              <a:p>
                <a:r>
                  <a:rPr lang="en-US">
                    <a:noFill/>
                  </a:rPr>
                  <a:t> </a:t>
                </a:r>
              </a:p>
            </p:txBody>
          </p:sp>
        </mc:Fallback>
      </mc:AlternateContent>
    </p:spTree>
    <p:extLst>
      <p:ext uri="{BB962C8B-B14F-4D97-AF65-F5344CB8AC3E}">
        <p14:creationId xmlns:p14="http://schemas.microsoft.com/office/powerpoint/2010/main" val="1990076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just"/>
            <a:r>
              <a:rPr lang="en-US" sz="3000" dirty="0">
                <a:solidFill>
                  <a:schemeClr val="tx1"/>
                </a:solidFill>
                <a:cs typeface="Arial" panose="020B0604020202020204" pitchFamily="34" charset="0"/>
              </a:rPr>
              <a:t>Pseudorandom Thresholding</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EDEB522-DF1C-4305-8734-73449199C76B}"/>
                  </a:ext>
                </a:extLst>
              </p:cNvPr>
              <p:cNvSpPr txBox="1"/>
              <p:nvPr/>
            </p:nvSpPr>
            <p:spPr>
              <a:xfrm>
                <a:off x="3225518" y="5679564"/>
                <a:ext cx="5928529"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an </a:t>
                </a:r>
                <a14:m>
                  <m:oMath xmlns:m="http://schemas.openxmlformats.org/officeDocument/2006/math">
                    <m:r>
                      <a:rPr lang="en-US" sz="2400" b="0" i="1" smtClean="0">
                        <a:latin typeface="Cambria Math" panose="02040503050406030204" pitchFamily="18" charset="0"/>
                        <a:cs typeface="Arial" panose="020B0604020202020204" pitchFamily="34" charset="0"/>
                      </a:rPr>
                      <m:t>8×8</m:t>
                    </m:r>
                  </m:oMath>
                </a14:m>
                <a:r>
                  <a:rPr lang="en-US" sz="2400" dirty="0">
                    <a:latin typeface="Arial" panose="020B0604020202020204" pitchFamily="34" charset="0"/>
                    <a:cs typeface="Arial" panose="020B0604020202020204" pitchFamily="34" charset="0"/>
                  </a:rPr>
                  <a:t> dither matrix.</a:t>
                </a:r>
              </a:p>
              <a:p>
                <a:pPr algn="just"/>
                <a:endParaRPr lang="en-US" sz="2400" dirty="0">
                  <a:latin typeface="Arial" panose="020B0604020202020204" pitchFamily="34" charset="0"/>
                  <a:cs typeface="Arial" panose="020B0604020202020204" pitchFamily="34" charset="0"/>
                </a:endParaRPr>
              </a:p>
            </p:txBody>
          </p:sp>
        </mc:Choice>
        <mc:Fallback xmlns="">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3225518" y="5679564"/>
                <a:ext cx="5928529" cy="830997"/>
              </a:xfrm>
              <a:prstGeom prst="rect">
                <a:avLst/>
              </a:prstGeom>
              <a:blipFill>
                <a:blip r:embed="rId2"/>
                <a:stretch>
                  <a:fillRect l="-1542" t="-5147"/>
                </a:stretch>
              </a:blipFill>
            </p:spPr>
            <p:txBody>
              <a:bodyPr/>
              <a:lstStyle/>
              <a:p>
                <a:r>
                  <a:rPr lang="en-US">
                    <a:noFill/>
                  </a:rPr>
                  <a:t> </a:t>
                </a:r>
              </a:p>
            </p:txBody>
          </p:sp>
        </mc:Fallback>
      </mc:AlternateContent>
      <p:sp>
        <p:nvSpPr>
          <p:cNvPr id="10" name="Τίτλος 1">
            <a:extLst>
              <a:ext uri="{FF2B5EF4-FFF2-40B4-BE49-F238E27FC236}">
                <a16:creationId xmlns:a16="http://schemas.microsoft.com/office/drawing/2014/main" id="{0C439E82-FD9D-47E1-8F95-E2B1918637A0}"/>
              </a:ext>
            </a:extLst>
          </p:cNvPr>
          <p:cNvSpPr>
            <a:spLocks noGrp="1"/>
          </p:cNvSpPr>
          <p:nvPr>
            <p:ph type="title"/>
          </p:nvPr>
        </p:nvSpPr>
        <p:spPr bwMode="auto">
          <a:xfrm>
            <a:off x="266605" y="313246"/>
            <a:ext cx="9073008" cy="713433"/>
          </a:xfrm>
        </p:spPr>
        <p:txBody>
          <a:bodyPr vert="horz" wrap="square" lIns="91440" tIns="45720" rIns="91440" bIns="45720" numCol="1" anchorCtr="0" compatLnSpc="1">
            <a:prstTxWarp prst="textNoShape">
              <a:avLst/>
            </a:prstTxWarp>
            <a:normAutofit/>
          </a:bodyPr>
          <a:lstStyle/>
          <a:p>
            <a:pPr algn="just"/>
            <a:r>
              <a:rPr lang="en-US" sz="4000" dirty="0"/>
              <a:t>Image Processing</a:t>
            </a:r>
            <a:endParaRPr lang="el-GR" sz="4000" dirty="0"/>
          </a:p>
        </p:txBody>
      </p:sp>
      <p:pic>
        <p:nvPicPr>
          <p:cNvPr id="7" name="Picture 6" descr="A person wearing a hat&#10;&#10;Description automatically generated with low confidence">
            <a:extLst>
              <a:ext uri="{FF2B5EF4-FFF2-40B4-BE49-F238E27FC236}">
                <a16:creationId xmlns:a16="http://schemas.microsoft.com/office/drawing/2014/main" id="{9C4C5BC0-45C8-4857-8863-890C484D04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268" y="1667593"/>
            <a:ext cx="10348195" cy="3880573"/>
          </a:xfrm>
          <a:prstGeom prst="rect">
            <a:avLst/>
          </a:prstGeom>
        </p:spPr>
      </p:pic>
    </p:spTree>
    <p:extLst>
      <p:ext uri="{BB962C8B-B14F-4D97-AF65-F5344CB8AC3E}">
        <p14:creationId xmlns:p14="http://schemas.microsoft.com/office/powerpoint/2010/main" val="34299201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860</TotalTime>
  <Words>271</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Processing</vt:lpstr>
      <vt:lpstr>Image Processing</vt:lpstr>
      <vt:lpstr>Image Processing</vt:lpstr>
      <vt:lpstr>Image 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100</cp:revision>
  <dcterms:created xsi:type="dcterms:W3CDTF">2021-03-31T17:41:09Z</dcterms:created>
  <dcterms:modified xsi:type="dcterms:W3CDTF">2021-06-06T02:13:04Z</dcterms:modified>
</cp:coreProperties>
</file>

<file path=docProps/thumbnail.jpeg>
</file>